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08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1681" autoAdjust="0"/>
  </p:normalViewPr>
  <p:slideViewPr>
    <p:cSldViewPr snapToObjects="1">
      <p:cViewPr varScale="1">
        <p:scale>
          <a:sx n="100" d="100"/>
          <a:sy n="100" d="100"/>
        </p:scale>
        <p:origin x="-96" y="-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72EC3-EF5F-4DF8-8738-D3DC9487D403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6647-2C14-4AB8-BE14-B1EAE1EE7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2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F14BE-DD5E-4936-AA34-063EED42CBB7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E91D-B688-47CB-A122-8E92D7B87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1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1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80138-A4AE-4C16-9986-F9AF98380D18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102A-B115-4D43-8B18-235A1678F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1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CD332-0E59-4546-9C5F-B730CC19DC5D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8CD5-7BAD-4C44-9427-6563FC56F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1EF4E-BB78-4254-BCC1-E4273A85E172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3F5D-2005-4245-8C75-FCDE4DD3F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FA0E6-04C4-468E-9FE7-5AD4A521A4DC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D476-1AEC-4049-829B-54DAB321B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401857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DBE29-0BFB-42A6-B13A-D0D40F4CEE5F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044-7239-4A0D-B611-106E3916A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1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3943351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EC000-4E0D-40DD-BC14-E63923ACD21A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9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7487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7EAF9-C086-444C-92BD-9D61546A486B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5BB4-2CD9-4DE3-A870-9CEB4EEDB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90769"/>
            <a:ext cx="7770813" cy="10724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5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5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5C990-E66B-47AB-ABCA-6A12F9CB9DF9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216-0D37-499E-963B-CD79C0718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90769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1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1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31057-D990-4375-91ED-14B419CA5C65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2A1C-A91B-4AFE-8BAA-40D8FD0AE5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A47A0-B10E-4B0C-A07D-40A627EB6B8F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C643-ED39-4921-AA97-76890295F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A9C33-A30E-46D2-8733-A046C2C05204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133-EC24-4544-82DF-F11824545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C099B-7A31-468A-9ED1-7A558538FE30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F29-CCBB-464C-8410-2DEF6C39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jpg"/><Relationship Id="rId17" Type="http://schemas.openxmlformats.org/officeDocument/2006/relationships/image" Target="../media/image4.emf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V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40693"/>
          <a:stretch/>
        </p:blipFill>
        <p:spPr>
          <a:xfrm>
            <a:off x="0" y="4636728"/>
            <a:ext cx="9144000" cy="5369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90769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0B1CD332-0E59-4546-9C5F-B730CC19DC5D}" type="datetimeFigureOut">
              <a:rPr lang="en-US" smtClean="0"/>
              <a:pPr>
                <a:defRPr/>
              </a:pPr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4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C18CD5-7BAD-4C44-9427-6563FC56FB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4624163"/>
            <a:ext cx="9144000" cy="8061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agle_Panton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68" y="4689442"/>
            <a:ext cx="589271" cy="31629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rgbClr val="FFCC66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avlo Medium Regular"/>
          <a:ea typeface="+mj-ea"/>
          <a:cs typeface="Diavlo Medium Regular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F6C16A"/>
                </a:solidFill>
                <a:latin typeface="Exo Medium"/>
                <a:ea typeface="ＭＳ Ｐゴシック" pitchFamily="-72" charset="-128"/>
                <a:cs typeface="Exo Medium"/>
              </a:rPr>
              <a:t>Shots And Camera Angles</a:t>
            </a:r>
            <a:endParaRPr lang="en-US" sz="5000" dirty="0" smtClean="0">
              <a:solidFill>
                <a:srgbClr val="F6C16A"/>
              </a:solidFill>
              <a:latin typeface="Exo Medium"/>
              <a:ea typeface="ＭＳ Ｐゴシック" pitchFamily="-72" charset="-128"/>
              <a:cs typeface="Exo Medium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404040"/>
              </a:buClr>
              <a:buFont typeface="Arial" pitchFamily="-72" charset="0"/>
              <a:buNone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ＭＳ Ｐゴシック" pitchFamily="-72" charset="-128"/>
                <a:cs typeface="Calibri"/>
              </a:rPr>
              <a:t>Camera Composition</a:t>
            </a:r>
            <a:endParaRPr lang="en-US" dirty="0" smtClean="0">
              <a:solidFill>
                <a:schemeClr val="tx1"/>
              </a:solidFill>
              <a:latin typeface="Calibri"/>
              <a:ea typeface="ＭＳ Ｐゴシック" pitchFamily="-72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81659"/>
            <a:ext cx="55092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Two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964469"/>
            <a:ext cx="2808312" cy="140748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Two Subjects In Frame</a:t>
            </a:r>
            <a:endParaRPr lang="en-US" dirty="0">
              <a:effectLst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5" y="904876"/>
            <a:ext cx="5513531" cy="31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" y="881658"/>
            <a:ext cx="5556344" cy="31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81659"/>
            <a:ext cx="55436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Over The Shoulder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964469"/>
            <a:ext cx="2808312" cy="140748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AKA OTS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135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F6C16A"/>
                </a:solidFill>
                <a:latin typeface="Exo Medium"/>
                <a:ea typeface="ＭＳ Ｐゴシック" pitchFamily="-72" charset="-128"/>
                <a:cs typeface="Exo Medium"/>
              </a:rPr>
              <a:t>Angles</a:t>
            </a:r>
            <a:endParaRPr lang="en-US" sz="5000" dirty="0" smtClean="0">
              <a:solidFill>
                <a:srgbClr val="F6C16A"/>
              </a:solidFill>
              <a:latin typeface="Exo Medium"/>
              <a:ea typeface="ＭＳ Ｐゴシック" pitchFamily="-72" charset="-128"/>
              <a:cs typeface="Exo Medium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404040"/>
              </a:buClr>
              <a:buFont typeface="Arial" pitchFamily="-72" charset="0"/>
              <a:buNone/>
            </a:pPr>
            <a:endParaRPr lang="en-US" dirty="0" smtClean="0">
              <a:solidFill>
                <a:schemeClr val="tx1"/>
              </a:solidFill>
              <a:latin typeface="Calibri"/>
              <a:ea typeface="ＭＳ Ｐゴシック" pitchFamily="-72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22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81659"/>
            <a:ext cx="55436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High Angle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283719"/>
            <a:ext cx="2808312" cy="2088232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From above, looking down. Makes the subject look weak, afraid or inferior.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Here, the actor is hesitant to go up the stairs, he fears danger at the top.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99728"/>
            <a:ext cx="5515596" cy="31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81659"/>
            <a:ext cx="5543644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Low Angle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283719"/>
            <a:ext cx="2808312" cy="208823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From below,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looking </a:t>
            </a:r>
            <a:r>
              <a:rPr lang="en-US" dirty="0">
                <a:effectLst/>
              </a:rPr>
              <a:t>up.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Makes </a:t>
            </a:r>
            <a:r>
              <a:rPr lang="en-US" dirty="0">
                <a:effectLst/>
              </a:rPr>
              <a:t>the subject look larger than life, dramatic, important.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9" y="868959"/>
            <a:ext cx="55436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0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8959"/>
            <a:ext cx="5579919" cy="31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9" y="868959"/>
            <a:ext cx="55436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232248"/>
          </a:xfrm>
        </p:spPr>
        <p:txBody>
          <a:bodyPr>
            <a:normAutofit/>
          </a:bodyPr>
          <a:lstStyle/>
          <a:p>
            <a:r>
              <a:rPr lang="en-US" dirty="0" smtClean="0"/>
              <a:t>Oblique</a:t>
            </a:r>
            <a:br>
              <a:rPr lang="en-US" dirty="0" smtClean="0"/>
            </a:br>
            <a:r>
              <a:rPr lang="en-US" dirty="0" smtClean="0"/>
              <a:t>Angle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283719"/>
            <a:ext cx="2808312" cy="232965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a.k.a. Dutch angle - Tilted horizon. Makes the scene seem off, not right.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err="1" smtClean="0">
                <a:effectLst/>
              </a:rPr>
              <a:t>Villians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are often shot with an oblique angle</a:t>
            </a:r>
          </a:p>
        </p:txBody>
      </p:sp>
    </p:spTree>
    <p:extLst>
      <p:ext uri="{BB962C8B-B14F-4D97-AF65-F5344CB8AC3E}">
        <p14:creationId xmlns:p14="http://schemas.microsoft.com/office/powerpoint/2010/main" val="427097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_Topicals_Wreck of the Ma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4" y="699542"/>
            <a:ext cx="3670173" cy="10724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 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499742"/>
            <a:ext cx="2808312" cy="20948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Lets the audience know where the next scenes are taking place. Gives us </a:t>
            </a:r>
            <a:r>
              <a:rPr lang="en-US" dirty="0" smtClean="0">
                <a:effectLst/>
              </a:rPr>
              <a:t>context</a:t>
            </a:r>
            <a:endParaRPr lang="en-US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6214" y="459209"/>
            <a:ext cx="5760640" cy="4081065"/>
            <a:chOff x="6285" y="894"/>
            <a:chExt cx="19095" cy="128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" y="973"/>
              <a:ext cx="18930" cy="1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894"/>
              <a:ext cx="19095" cy="1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4" y="699542"/>
            <a:ext cx="367017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Long 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1995686"/>
            <a:ext cx="2808312" cy="209488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Gives us a view of the whole set with a large depth of field.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Things are large in the foreground, and small in the distance.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55948"/>
            <a:ext cx="5440122" cy="31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17129"/>
            <a:ext cx="5472608" cy="3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0" y="955949"/>
            <a:ext cx="5447208" cy="30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17129"/>
            <a:ext cx="5472608" cy="3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4" y="699542"/>
            <a:ext cx="367017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Full 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1995686"/>
            <a:ext cx="2808312" cy="20948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Entire body in frame</a:t>
            </a:r>
          </a:p>
        </p:txBody>
      </p:sp>
    </p:spTree>
    <p:extLst>
      <p:ext uri="{BB962C8B-B14F-4D97-AF65-F5344CB8AC3E}">
        <p14:creationId xmlns:p14="http://schemas.microsoft.com/office/powerpoint/2010/main" val="13464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6" y="961874"/>
            <a:ext cx="5392091" cy="30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17129"/>
            <a:ext cx="5472608" cy="3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4" y="699542"/>
            <a:ext cx="367017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3/4 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1995686"/>
            <a:ext cx="2808312" cy="20948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¾ of </a:t>
            </a:r>
            <a:r>
              <a:rPr lang="en-US" dirty="0">
                <a:effectLst/>
              </a:rPr>
              <a:t>body in frame</a:t>
            </a:r>
          </a:p>
        </p:txBody>
      </p:sp>
    </p:spTree>
    <p:extLst>
      <p:ext uri="{BB962C8B-B14F-4D97-AF65-F5344CB8AC3E}">
        <p14:creationId xmlns:p14="http://schemas.microsoft.com/office/powerpoint/2010/main" val="370357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1" y="927423"/>
            <a:ext cx="5465176" cy="30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17129"/>
            <a:ext cx="5472608" cy="3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4" y="699542"/>
            <a:ext cx="3670173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Medium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277068"/>
            <a:ext cx="2808312" cy="20948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½ of </a:t>
            </a:r>
            <a:r>
              <a:rPr lang="en-US" dirty="0">
                <a:effectLst/>
              </a:rPr>
              <a:t>body in frame</a:t>
            </a:r>
          </a:p>
        </p:txBody>
      </p:sp>
    </p:spTree>
    <p:extLst>
      <p:ext uri="{BB962C8B-B14F-4D97-AF65-F5344CB8AC3E}">
        <p14:creationId xmlns:p14="http://schemas.microsoft.com/office/powerpoint/2010/main" val="249416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7" y="936600"/>
            <a:ext cx="5438701" cy="30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0" y="917129"/>
            <a:ext cx="5472608" cy="36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Medium </a:t>
            </a:r>
            <a:br>
              <a:rPr lang="en-US" dirty="0" smtClean="0"/>
            </a:br>
            <a:r>
              <a:rPr lang="en-US" dirty="0" smtClean="0"/>
              <a:t>Close Up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964469"/>
            <a:ext cx="2808312" cy="140748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Aka MCU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1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2" y="917129"/>
            <a:ext cx="5491220" cy="30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881659"/>
            <a:ext cx="5472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Close Up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964469"/>
            <a:ext cx="2808312" cy="140748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Aka CU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46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901205"/>
            <a:ext cx="5509299" cy="31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9" y="881659"/>
            <a:ext cx="55092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946855" y="267494"/>
            <a:ext cx="280161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Extreme</a:t>
            </a:r>
            <a:br>
              <a:rPr lang="en-US" dirty="0" smtClean="0"/>
            </a:br>
            <a:r>
              <a:rPr lang="en-US" dirty="0" smtClean="0"/>
              <a:t>Close Up</a:t>
            </a:r>
            <a:br>
              <a:rPr lang="en-US" dirty="0" smtClean="0"/>
            </a:br>
            <a:r>
              <a:rPr lang="en-US" dirty="0" smtClean="0"/>
              <a:t>Shot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940152" y="2964469"/>
            <a:ext cx="2808312" cy="140748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Aka ECU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39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D_PosNegAssignmen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GD_PosNegAssignment.thmx</Template>
  <TotalTime>4383</TotalTime>
  <Words>142</Words>
  <Application>Microsoft Macintosh PowerPoint</Application>
  <PresentationFormat>On-screen Show (16:9)</PresentationFormat>
  <Paragraphs>30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GD_PosNegAssignment</vt:lpstr>
      <vt:lpstr>Shots And Camera Angles</vt:lpstr>
      <vt:lpstr>Establishing Shot</vt:lpstr>
      <vt:lpstr>Long Shot</vt:lpstr>
      <vt:lpstr>Full Shot</vt:lpstr>
      <vt:lpstr>3/4 Shot</vt:lpstr>
      <vt:lpstr>Medium Shot</vt:lpstr>
      <vt:lpstr>Medium  Close Up Shot</vt:lpstr>
      <vt:lpstr>Close Up Shot</vt:lpstr>
      <vt:lpstr>Extreme Close Up Shot</vt:lpstr>
      <vt:lpstr>Two Shot</vt:lpstr>
      <vt:lpstr>Over The Shoulder Shot</vt:lpstr>
      <vt:lpstr>Angles</vt:lpstr>
      <vt:lpstr>High Angle</vt:lpstr>
      <vt:lpstr>Low Angle</vt:lpstr>
      <vt:lpstr>Oblique Angle</vt:lpstr>
      <vt:lpstr>PowerPoint Presentation</vt:lpstr>
    </vt:vector>
  </TitlesOfParts>
  <Company>Chapman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Cinema</dc:title>
  <dc:creator>Angela Hall</dc:creator>
  <cp:lastModifiedBy>steve exum</cp:lastModifiedBy>
  <cp:revision>34</cp:revision>
  <dcterms:created xsi:type="dcterms:W3CDTF">2011-02-09T22:04:14Z</dcterms:created>
  <dcterms:modified xsi:type="dcterms:W3CDTF">2016-07-25T06:16:04Z</dcterms:modified>
</cp:coreProperties>
</file>